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2"/>
  </p:notesMasterIdLst>
  <p:handoutMasterIdLst>
    <p:handoutMasterId r:id="rId43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04" r:id="rId12"/>
    <p:sldId id="2147483513" r:id="rId13"/>
    <p:sldId id="2147483499" r:id="rId14"/>
    <p:sldId id="2147483505" r:id="rId15"/>
    <p:sldId id="2147483507" r:id="rId16"/>
    <p:sldId id="2147483506" r:id="rId17"/>
    <p:sldId id="2147483508" r:id="rId18"/>
    <p:sldId id="2147483557" r:id="rId19"/>
    <p:sldId id="2147483558" r:id="rId20"/>
    <p:sldId id="2147483559" r:id="rId21"/>
    <p:sldId id="2147483510" r:id="rId22"/>
    <p:sldId id="2147483509" r:id="rId23"/>
    <p:sldId id="2147483514" r:id="rId24"/>
    <p:sldId id="2147483515" r:id="rId25"/>
    <p:sldId id="2147483516" r:id="rId26"/>
    <p:sldId id="2147483517" r:id="rId27"/>
    <p:sldId id="2147483518" r:id="rId28"/>
    <p:sldId id="2147483519" r:id="rId29"/>
    <p:sldId id="2147483521" r:id="rId30"/>
    <p:sldId id="2147483520" r:id="rId31"/>
    <p:sldId id="2147483522" r:id="rId32"/>
    <p:sldId id="2147483524" r:id="rId33"/>
    <p:sldId id="2147483523" r:id="rId34"/>
    <p:sldId id="2147483525" r:id="rId35"/>
    <p:sldId id="2147483526" r:id="rId36"/>
    <p:sldId id="2147483512" r:id="rId37"/>
    <p:sldId id="2516" r:id="rId38"/>
    <p:sldId id="2147483531" r:id="rId39"/>
    <p:sldId id="582" r:id="rId40"/>
    <p:sldId id="2419" r:id="rId4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gh-Performance Computing ▻ Jetzt bestellen &amp; Power nutzen!">
            <a:extLst>
              <a:ext uri="{FF2B5EF4-FFF2-40B4-BE49-F238E27FC236}">
                <a16:creationId xmlns:a16="http://schemas.microsoft.com/office/drawing/2014/main" id="{F749F9FE-167F-264E-C5AC-198D4CA07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5371" y="2752987"/>
            <a:ext cx="5514077" cy="2969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Intel High Performance Computing | Advanced HPC">
            <a:extLst>
              <a:ext uri="{FF2B5EF4-FFF2-40B4-BE49-F238E27FC236}">
                <a16:creationId xmlns:a16="http://schemas.microsoft.com/office/drawing/2014/main" id="{048694DF-FD33-1566-FF1B-525FB2AC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2752987"/>
            <a:ext cx="5182295" cy="278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09063E3-756C-FFFE-D277-D2FF807C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22288"/>
            <a:ext cx="10963275" cy="588962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" altLang="zh-CN" dirty="0"/>
              <a:t>CPU</a:t>
            </a:r>
            <a:r>
              <a:rPr lang="zh-CN" altLang="en-US" dirty="0"/>
              <a:t>主导时代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7480D19-BF03-CFFF-6EF9-1E3F6CF1E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早期 </a:t>
            </a:r>
            <a:r>
              <a:rPr lang="en" altLang="zh-CN" dirty="0"/>
              <a:t>HPC</a:t>
            </a:r>
            <a:r>
              <a:rPr lang="zh-CN" altLang="en-US" dirty="0"/>
              <a:t> 依赖于大规模并行 </a:t>
            </a:r>
            <a:r>
              <a:rPr lang="en" altLang="zh-CN" dirty="0"/>
              <a:t>CPU</a:t>
            </a:r>
            <a:r>
              <a:rPr lang="zh-CN" altLang="en-US" dirty="0"/>
              <a:t> 集群（</a:t>
            </a:r>
            <a:r>
              <a:rPr lang="en" altLang="zh-CN" dirty="0"/>
              <a:t>e.g. Intel Xeon, AMD Opteron</a:t>
            </a:r>
            <a:r>
              <a:rPr lang="zh-CN" altLang="en-US" dirty="0"/>
              <a:t> 系列）。</a:t>
            </a:r>
            <a:endParaRPr lang="en-US" altLang="zh-CN" dirty="0"/>
          </a:p>
          <a:p>
            <a:r>
              <a:rPr lang="zh-CN" altLang="en-US" dirty="0"/>
              <a:t>通过提升主频、增加核心数量（多核</a:t>
            </a:r>
            <a:r>
              <a:rPr lang="en-US" altLang="zh-CN" dirty="0"/>
              <a:t>/</a:t>
            </a:r>
            <a:r>
              <a:rPr lang="zh-CN" altLang="en-US" dirty="0"/>
              <a:t>众核）和优化指令集实现性能增长。</a:t>
            </a:r>
            <a:br>
              <a:rPr lang="zh-CN" altLang="en-US" dirty="0"/>
            </a:br>
            <a:br>
              <a:rPr lang="en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1BF4D0-B376-8354-AF1A-605CC994AA79}"/>
              </a:ext>
            </a:extLst>
          </p:cNvPr>
          <p:cNvSpPr txBox="1"/>
          <p:nvPr/>
        </p:nvSpPr>
        <p:spPr>
          <a:xfrm>
            <a:off x="7233009" y="5560442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 Opteron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CD5146-9538-317A-2923-DA90DF73B48F}"/>
              </a:ext>
            </a:extLst>
          </p:cNvPr>
          <p:cNvSpPr txBox="1"/>
          <p:nvPr/>
        </p:nvSpPr>
        <p:spPr>
          <a:xfrm>
            <a:off x="1582063" y="5560442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 Xeon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01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4116A-408A-6E39-1177-E4F7338F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​​处理器发展历程：协处理器兴起​​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EDC820-B0B5-5AAD-78AC-85E7870B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​​专用加速​​：</a:t>
            </a:r>
            <a:r>
              <a:rPr lang="en" altLang="zh-CN" dirty="0"/>
              <a:t>Intel Xeon Phi</a:t>
            </a:r>
            <a:r>
              <a:rPr lang="zh-CN" altLang="en" dirty="0"/>
              <a:t>（</a:t>
            </a:r>
            <a:r>
              <a:rPr lang="en" altLang="zh-CN" dirty="0"/>
              <a:t>MIC</a:t>
            </a:r>
            <a:r>
              <a:rPr lang="zh-CN" altLang="en-US" dirty="0"/>
              <a:t>架构，</a:t>
            </a:r>
            <a:r>
              <a:rPr lang="en-US" altLang="zh-CN" dirty="0"/>
              <a:t>2012-2020</a:t>
            </a:r>
            <a:r>
              <a:rPr lang="zh-CN" altLang="en-US" dirty="0"/>
              <a:t>）尝试众核路线。</a:t>
            </a:r>
            <a:endParaRPr lang="en-US" altLang="zh-CN" dirty="0"/>
          </a:p>
          <a:p>
            <a:r>
              <a:rPr lang="en" altLang="zh-CN" dirty="0"/>
              <a:t>​​GPU</a:t>
            </a:r>
            <a:r>
              <a:rPr lang="zh-CN" altLang="en-US" dirty="0"/>
              <a:t> 加速​​：</a:t>
            </a:r>
            <a:r>
              <a:rPr lang="en-US" altLang="zh-CN" dirty="0"/>
              <a:t>NV</a:t>
            </a:r>
            <a:r>
              <a:rPr lang="en" altLang="zh-CN" dirty="0"/>
              <a:t> CUDA</a:t>
            </a:r>
            <a:r>
              <a:rPr lang="zh-CN" altLang="en-US" dirty="0"/>
              <a:t> 革命性地将 </a:t>
            </a:r>
            <a:r>
              <a:rPr lang="en" altLang="zh-CN" dirty="0"/>
              <a:t>GPU</a:t>
            </a:r>
            <a:r>
              <a:rPr lang="zh-CN" altLang="en-US" dirty="0"/>
              <a:t> 用于通用计算</a:t>
            </a:r>
            <a:r>
              <a:rPr lang="zh-CN" altLang="en" dirty="0"/>
              <a:t>，</a:t>
            </a:r>
            <a:r>
              <a:rPr lang="en" altLang="zh-CN" dirty="0"/>
              <a:t> Tesla</a:t>
            </a:r>
            <a:r>
              <a:rPr lang="zh-CN" altLang="en-US" dirty="0"/>
              <a:t> 成为通用并行计算标杆。</a:t>
            </a:r>
            <a:endParaRPr lang="en-US" altLang="zh-CN" dirty="0"/>
          </a:p>
        </p:txBody>
      </p:sp>
      <p:pic>
        <p:nvPicPr>
          <p:cNvPr id="3074" name="Picture 2" descr="Intel Xeon E5-2600/1600 v3 processor">
            <a:extLst>
              <a:ext uri="{FF2B5EF4-FFF2-40B4-BE49-F238E27FC236}">
                <a16:creationId xmlns:a16="http://schemas.microsoft.com/office/drawing/2014/main" id="{17AB4CDE-584A-AA16-E70A-DDE78E78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00" y="2609636"/>
            <a:ext cx="4025871" cy="352917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Diagram of MIC Architecture. a Intel Xeon Phi coprocessor core. b... |  Download Scientific Diagram">
            <a:extLst>
              <a:ext uri="{FF2B5EF4-FFF2-40B4-BE49-F238E27FC236}">
                <a16:creationId xmlns:a16="http://schemas.microsoft.com/office/drawing/2014/main" id="{281ADD6E-97A5-F156-4728-55F9AA235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6096" y="2592312"/>
            <a:ext cx="5906026" cy="3546497"/>
          </a:xfrm>
          <a:prstGeom prst="roundRect">
            <a:avLst>
              <a:gd name="adj" fmla="val 207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956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4116A-408A-6E39-1177-E4F7338F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2</a:t>
            </a:r>
            <a:r>
              <a:rPr lang="zh-CN" altLang="en-US" dirty="0"/>
              <a:t>：协处理器兴起​​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EDC820-B0B5-5AAD-78AC-85E7870B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​​专用加速​​：</a:t>
            </a:r>
            <a:r>
              <a:rPr lang="en" altLang="zh-CN" dirty="0"/>
              <a:t>Intel Xeon Phi</a:t>
            </a:r>
            <a:r>
              <a:rPr lang="zh-CN" altLang="en" dirty="0"/>
              <a:t>（</a:t>
            </a:r>
            <a:r>
              <a:rPr lang="en" altLang="zh-CN" dirty="0"/>
              <a:t>MIC</a:t>
            </a:r>
            <a:r>
              <a:rPr lang="zh-CN" altLang="en-US" dirty="0"/>
              <a:t>架构，</a:t>
            </a:r>
            <a:r>
              <a:rPr lang="en-US" altLang="zh-CN" dirty="0"/>
              <a:t>2012-2020</a:t>
            </a:r>
            <a:r>
              <a:rPr lang="zh-CN" altLang="en-US" dirty="0"/>
              <a:t>）尝试众核路线。</a:t>
            </a:r>
            <a:endParaRPr lang="en-US" altLang="zh-CN" dirty="0"/>
          </a:p>
          <a:p>
            <a:r>
              <a:rPr lang="en" altLang="zh-CN" dirty="0"/>
              <a:t>​​GPU</a:t>
            </a:r>
            <a:r>
              <a:rPr lang="zh-CN" altLang="en-US" dirty="0"/>
              <a:t> 加速​​：</a:t>
            </a:r>
            <a:r>
              <a:rPr lang="en-US" altLang="zh-CN" dirty="0"/>
              <a:t>NV</a:t>
            </a:r>
            <a:r>
              <a:rPr lang="en" altLang="zh-CN" dirty="0"/>
              <a:t> CUDA</a:t>
            </a:r>
            <a:r>
              <a:rPr lang="zh-CN" altLang="en-US" dirty="0"/>
              <a:t> 革命性地将 </a:t>
            </a:r>
            <a:r>
              <a:rPr lang="en" altLang="zh-CN" dirty="0"/>
              <a:t>GPU</a:t>
            </a:r>
            <a:r>
              <a:rPr lang="zh-CN" altLang="en-US" dirty="0"/>
              <a:t> 用于通用计算</a:t>
            </a:r>
            <a:r>
              <a:rPr lang="zh-CN" altLang="en" dirty="0"/>
              <a:t>，</a:t>
            </a:r>
            <a:r>
              <a:rPr lang="en" altLang="zh-CN" dirty="0"/>
              <a:t> Tesla</a:t>
            </a:r>
            <a:r>
              <a:rPr lang="zh-CN" altLang="en-US" dirty="0"/>
              <a:t> 成为通用并行计算标杆。</a:t>
            </a:r>
            <a:endParaRPr lang="en-US" altLang="zh-CN" dirty="0"/>
          </a:p>
        </p:txBody>
      </p:sp>
      <p:pic>
        <p:nvPicPr>
          <p:cNvPr id="3078" name="Picture 6" descr="NVIDIA最强计算卡Tesla V100发布，提升超过1倍- 集成电路，IC，芯片设计，数字电路行业信息- E课网- 专业集成电路IC职业教育平台-  Powered By">
            <a:extLst>
              <a:ext uri="{FF2B5EF4-FFF2-40B4-BE49-F238E27FC236}">
                <a16:creationId xmlns:a16="http://schemas.microsoft.com/office/drawing/2014/main" id="{08DC4FD1-1DD8-BC03-39D1-E3D9DD83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6261" y="2572432"/>
            <a:ext cx="6110902" cy="34790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NVIDIA Tesla K40 12GB GPU Accelerator - ECS">
            <a:extLst>
              <a:ext uri="{FF2B5EF4-FFF2-40B4-BE49-F238E27FC236}">
                <a16:creationId xmlns:a16="http://schemas.microsoft.com/office/drawing/2014/main" id="{1294E4AD-FED6-75FC-4F61-AE5E65587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2234" y="2572432"/>
            <a:ext cx="4109375" cy="347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20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AA6223-3D22-0E63-3D1E-34DBD87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：国产突破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60AAE-9981-250A-94CE-C3F812535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申威 </a:t>
            </a:r>
            <a:r>
              <a:rPr lang="en" altLang="zh-CN" dirty="0"/>
              <a:t>SW26010</a:t>
            </a:r>
            <a:r>
              <a:rPr lang="zh-CN" altLang="en" dirty="0"/>
              <a:t>（</a:t>
            </a:r>
            <a:r>
              <a:rPr lang="en" altLang="zh-CN" dirty="0"/>
              <a:t>256</a:t>
            </a:r>
            <a:r>
              <a:rPr lang="zh-CN" altLang="en-US" dirty="0"/>
              <a:t>核</a:t>
            </a:r>
            <a:r>
              <a:rPr lang="en-US" altLang="zh-CN" dirty="0"/>
              <a:t>+1</a:t>
            </a:r>
            <a:r>
              <a:rPr lang="zh-CN" altLang="en-US" dirty="0"/>
              <a:t>主核）实现每秒</a:t>
            </a:r>
            <a:r>
              <a:rPr lang="en-US" altLang="zh-CN" dirty="0"/>
              <a:t>3</a:t>
            </a:r>
            <a:r>
              <a:rPr lang="zh-CN" altLang="en-US" dirty="0"/>
              <a:t>万亿次浮点运算，支撑国产</a:t>
            </a:r>
            <a:r>
              <a:rPr lang="en" altLang="zh-CN" dirty="0"/>
              <a:t>E</a:t>
            </a:r>
            <a:r>
              <a:rPr lang="zh-CN" altLang="en-US" dirty="0"/>
              <a:t>级超算。采用自主指令集，集群“神威</a:t>
            </a:r>
            <a:r>
              <a:rPr lang="en-US" altLang="zh-CN" dirty="0"/>
              <a:t>·</a:t>
            </a:r>
            <a:r>
              <a:rPr lang="zh-CN" altLang="en-US" dirty="0"/>
              <a:t>太湖之光”</a:t>
            </a:r>
            <a:r>
              <a:rPr lang="en-US" altLang="zh-CN" dirty="0"/>
              <a:t>2016 </a:t>
            </a:r>
            <a:r>
              <a:rPr lang="zh-CN" altLang="en-US" dirty="0"/>
              <a:t>年</a:t>
            </a:r>
            <a:r>
              <a:rPr lang="en-US" altLang="zh-CN" dirty="0"/>
              <a:t> TOP500 </a:t>
            </a:r>
            <a:r>
              <a:rPr lang="zh-CN" altLang="en-US" dirty="0"/>
              <a:t>榜首获全球第一超算。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122" name="Picture 2" descr="我国最新申威SW26010-Pro 处理器展示| 智能之家">
            <a:extLst>
              <a:ext uri="{FF2B5EF4-FFF2-40B4-BE49-F238E27FC236}">
                <a16:creationId xmlns:a16="http://schemas.microsoft.com/office/drawing/2014/main" id="{656DFD7A-785A-F09A-2AB9-1695DE40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017" y="2575750"/>
            <a:ext cx="5844653" cy="35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申威H8000通用服务器">
            <a:extLst>
              <a:ext uri="{FF2B5EF4-FFF2-40B4-BE49-F238E27FC236}">
                <a16:creationId xmlns:a16="http://schemas.microsoft.com/office/drawing/2014/main" id="{FB9DDCF6-96F5-B153-606E-FE48BEFD9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82" t="3864" r="21848" b="3709"/>
          <a:stretch/>
        </p:blipFill>
        <p:spPr bwMode="auto">
          <a:xfrm>
            <a:off x="942387" y="2545073"/>
            <a:ext cx="3958386" cy="36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AA6223-3D22-0E63-3D1E-34DBD87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" altLang="zh-CN" dirty="0"/>
              <a:t>Arm</a:t>
            </a:r>
            <a:r>
              <a:rPr lang="zh-CN" altLang="en-US" dirty="0"/>
              <a:t> 架构 </a:t>
            </a:r>
            <a:r>
              <a:rPr lang="en" altLang="zh-CN" dirty="0"/>
              <a:t>HPC</a:t>
            </a:r>
            <a:r>
              <a:rPr lang="zh-CN" altLang="en-US" dirty="0"/>
              <a:t> 突破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60AAE-9981-250A-94CE-C3F812535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​​NVIDIA Grace CPU</a:t>
            </a:r>
            <a:r>
              <a:rPr lang="zh-CN" altLang="en-US" dirty="0"/>
              <a:t>，提供内存子系统革新：​​</a:t>
            </a:r>
            <a:r>
              <a:rPr lang="en" altLang="zh-CN" dirty="0"/>
              <a:t>LPDDR5X + </a:t>
            </a:r>
            <a:r>
              <a:rPr lang="zh-CN" altLang="en-US" dirty="0"/>
              <a:t>纠错码​​ → 能效提升</a:t>
            </a:r>
            <a:r>
              <a:rPr lang="en-US" altLang="zh-CN" dirty="0"/>
              <a:t>2</a:t>
            </a:r>
            <a:r>
              <a:rPr lang="zh-CN" altLang="en-US" dirty="0"/>
              <a:t>倍；</a:t>
            </a:r>
            <a:r>
              <a:rPr lang="en" altLang="zh-CN" dirty="0"/>
              <a:t>CPU-GPU</a:t>
            </a:r>
            <a:r>
              <a:rPr lang="zh-CN" altLang="en-US" dirty="0"/>
              <a:t> 一致性缓存：​​</a:t>
            </a:r>
            <a:r>
              <a:rPr lang="en" altLang="zh-CN" dirty="0"/>
              <a:t>NVLink-C2C</a:t>
            </a:r>
            <a:r>
              <a:rPr lang="zh-CN" altLang="en-US" dirty="0"/>
              <a:t> 直连​​延迟降至 </a:t>
            </a:r>
            <a:r>
              <a:rPr lang="en-US" altLang="zh-CN" dirty="0"/>
              <a:t>1/10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026" name="Picture 2" descr="Inside NVIDIA Grace CPU: NVIDIA Amps Up Superchip Engineering for HPC and  AI | NVIDIA Technical Blog">
            <a:extLst>
              <a:ext uri="{FF2B5EF4-FFF2-40B4-BE49-F238E27FC236}">
                <a16:creationId xmlns:a16="http://schemas.microsoft.com/office/drawing/2014/main" id="{99FE68A1-C1A4-CDDF-50B1-227C2EFB3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029" y="2752330"/>
            <a:ext cx="6184793" cy="34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ce Hopper, Nvidia's Halfway APU - by Chester Lam">
            <a:extLst>
              <a:ext uri="{FF2B5EF4-FFF2-40B4-BE49-F238E27FC236}">
                <a16:creationId xmlns:a16="http://schemas.microsoft.com/office/drawing/2014/main" id="{CEDF76E9-454F-D654-A561-51FE0F72F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86963" y="2752330"/>
            <a:ext cx="4202132" cy="34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9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B9888-64B4-7842-C193-5540D1E6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" altLang="zh-CN" dirty="0"/>
              <a:t>Arm</a:t>
            </a:r>
            <a:r>
              <a:rPr lang="zh-CN" altLang="en-US" dirty="0"/>
              <a:t> 架构 </a:t>
            </a:r>
            <a:r>
              <a:rPr lang="en" altLang="zh-CN" dirty="0"/>
              <a:t>HPC</a:t>
            </a:r>
            <a:r>
              <a:rPr lang="zh-CN" altLang="en-US" dirty="0"/>
              <a:t> 突破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F1BF0F-AE2D-F3B7-E00A-86164FECD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鲲鹏 </a:t>
            </a:r>
            <a:r>
              <a:rPr lang="en-US" altLang="zh-CN" dirty="0"/>
              <a:t>920</a:t>
            </a:r>
            <a:r>
              <a:rPr lang="zh-CN" altLang="en-US" dirty="0"/>
              <a:t> </a:t>
            </a:r>
            <a:r>
              <a:rPr lang="en" altLang="zh-CN" dirty="0"/>
              <a:t>ARM-based</a:t>
            </a:r>
            <a:r>
              <a:rPr lang="zh-CN" altLang="en-US" dirty="0"/>
              <a:t>处理器：</a:t>
            </a:r>
            <a:r>
              <a:rPr lang="en-US" altLang="zh-CN" dirty="0"/>
              <a:t>7</a:t>
            </a:r>
            <a:r>
              <a:rPr lang="en" altLang="zh-CN" dirty="0"/>
              <a:t>nm</a:t>
            </a:r>
            <a:r>
              <a:rPr lang="zh-CN" altLang="en-US" dirty="0"/>
              <a:t> 工艺，</a:t>
            </a:r>
            <a:r>
              <a:rPr lang="en" altLang="zh-CN" dirty="0"/>
              <a:t>ARM</a:t>
            </a:r>
            <a:r>
              <a:rPr lang="zh-CN" altLang="en-US" dirty="0"/>
              <a:t> 架构授权，华为自主设计。通过优化分支预测算法、提升运算单元数量、改进内存子系统架构等一系列微架构设计，提高处性能。</a:t>
            </a:r>
          </a:p>
        </p:txBody>
      </p:sp>
      <p:pic>
        <p:nvPicPr>
          <p:cNvPr id="3074" name="Picture 2" descr="Kunpeng Motherboards and Server Products-Kunpeng Community">
            <a:extLst>
              <a:ext uri="{FF2B5EF4-FFF2-40B4-BE49-F238E27FC236}">
                <a16:creationId xmlns:a16="http://schemas.microsoft.com/office/drawing/2014/main" id="{152E1953-C10C-EEE1-06F4-76FB758B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5464" y="2387478"/>
            <a:ext cx="3350653" cy="39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ерверы Huawei TaiShan — характеристики, описание, цена">
            <a:extLst>
              <a:ext uri="{FF2B5EF4-FFF2-40B4-BE49-F238E27FC236}">
                <a16:creationId xmlns:a16="http://schemas.microsoft.com/office/drawing/2014/main" id="{BC9732C7-26A9-DB7C-8628-50F8831A0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89834" y="2387478"/>
            <a:ext cx="5167902" cy="39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0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B950A-14D7-528C-5D8D-DE794501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1" i="0" dirty="0">
                <a:effectLst/>
                <a:latin typeface="inherit"/>
                <a:ea typeface="PingFang SC" panose="020B0400000000000000" pitchFamily="34" charset="-122"/>
              </a:rPr>
              <a:t>架构优势与改造​</a:t>
            </a:r>
            <a:r>
              <a:rPr lang="zh-CN" altLang="en-US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0BE0EA0-340D-A486-98B7-C2357A22D6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564134"/>
              </p:ext>
            </p:extLst>
          </p:nvPr>
        </p:nvGraphicFramePr>
        <p:xfrm>
          <a:off x="481757" y="1530849"/>
          <a:ext cx="10840293" cy="4664468"/>
        </p:xfrm>
        <a:graphic>
          <a:graphicData uri="http://schemas.openxmlformats.org/drawingml/2006/table">
            <a:tbl>
              <a:tblPr/>
              <a:tblGrid>
                <a:gridCol w="3613431">
                  <a:extLst>
                    <a:ext uri="{9D8B030D-6E8A-4147-A177-3AD203B41FA5}">
                      <a16:colId xmlns:a16="http://schemas.microsoft.com/office/drawing/2014/main" val="859256918"/>
                    </a:ext>
                  </a:extLst>
                </a:gridCol>
                <a:gridCol w="3613431">
                  <a:extLst>
                    <a:ext uri="{9D8B030D-6E8A-4147-A177-3AD203B41FA5}">
                      <a16:colId xmlns:a16="http://schemas.microsoft.com/office/drawing/2014/main" val="702664922"/>
                    </a:ext>
                  </a:extLst>
                </a:gridCol>
                <a:gridCol w="3613431">
                  <a:extLst>
                    <a:ext uri="{9D8B030D-6E8A-4147-A177-3AD203B41FA5}">
                      <a16:colId xmlns:a16="http://schemas.microsoft.com/office/drawing/2014/main" val="568259526"/>
                    </a:ext>
                  </a:extLst>
                </a:gridCol>
              </a:tblGrid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特性​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​传统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Arm（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移动端）​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​HPC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优化版（服务器级）​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678257"/>
                  </a:ext>
                </a:extLst>
              </a:tr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​​指令集​​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精简指令集（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RISC）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扩展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SIMD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指令（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SVE/SVE2）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525203"/>
                  </a:ext>
                </a:extLst>
              </a:tr>
              <a:tr h="117235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​​核心规模​​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多核低频（能效优先）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512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核以上众核架构（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Fujitsu A64FX）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8256"/>
                  </a:ext>
                </a:extLst>
              </a:tr>
              <a:tr h="773254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​​内存系统​​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低带宽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LPDDR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HBM2e（&gt;1TB/s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带宽）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3096"/>
                  </a:ext>
                </a:extLst>
              </a:tr>
              <a:tr h="117235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​​功耗管理​​</a:t>
                      </a:r>
                    </a:p>
                  </a:txBody>
                  <a:tcPr marL="152400" marR="152400" marT="114300" marB="114300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动态调频（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DVFS）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精细功耗门控（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Per-core </a:t>
                      </a:r>
                      <a:r>
                        <a:rPr kumimoji="0" lang="en" altLang="en-US" sz="16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PowerGating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7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3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3AE84F-56D5-FF45-B0F5-D8F6246C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处理器发展趋势：异构多样化与国产化​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15DCC-4B70-2227-EC46-DF3DAEF5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GPU</a:t>
            </a:r>
            <a:r>
              <a:rPr lang="zh-CN" altLang="en-US" b="1" dirty="0"/>
              <a:t> 主导加速市场​​</a:t>
            </a:r>
            <a:r>
              <a:rPr lang="zh-CN" altLang="en-US" dirty="0"/>
              <a:t>：</a:t>
            </a:r>
            <a:r>
              <a:rPr lang="en" altLang="zh-CN" dirty="0"/>
              <a:t>NVIDIA H100/AMD MI300X</a:t>
            </a:r>
            <a:r>
              <a:rPr lang="zh-CN" altLang="en-US" dirty="0"/>
              <a:t> 成为 </a:t>
            </a:r>
            <a:r>
              <a:rPr lang="en" altLang="zh-CN" dirty="0"/>
              <a:t>AI/HPC</a:t>
            </a:r>
            <a:r>
              <a:rPr lang="zh-CN" altLang="en-US" dirty="0"/>
              <a:t>核心算力，国产替代（</a:t>
            </a:r>
            <a:r>
              <a:rPr lang="en" altLang="zh-CN" dirty="0"/>
              <a:t>e.g. </a:t>
            </a:r>
            <a:r>
              <a:rPr lang="zh-CN" altLang="en-US" dirty="0"/>
              <a:t>寒武纪、华为昇腾）加速发展。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6146" name="Picture 2" descr="SemiAnalysis of Huawei CloudMatrix and the 910C | FiberMall">
            <a:extLst>
              <a:ext uri="{FF2B5EF4-FFF2-40B4-BE49-F238E27FC236}">
                <a16:creationId xmlns:a16="http://schemas.microsoft.com/office/drawing/2014/main" id="{61426970-8E3B-058E-D31F-D11FD1950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3"/>
          <a:stretch/>
        </p:blipFill>
        <p:spPr bwMode="auto">
          <a:xfrm>
            <a:off x="1207882" y="2312072"/>
            <a:ext cx="9780997" cy="417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2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3AE84F-56D5-FF45-B0F5-D8F6246C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处理器发展趋势：异构多样化与国产化​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15DCC-4B70-2227-EC46-DF3DAEF5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</a:t>
            </a:r>
            <a:r>
              <a:rPr lang="zh-CN" altLang="en-US" b="1" dirty="0"/>
              <a:t>​</a:t>
            </a:r>
            <a:r>
              <a:rPr lang="en" altLang="zh-CN" b="1" dirty="0"/>
              <a:t>Chiplet</a:t>
            </a:r>
            <a:r>
              <a:rPr lang="zh-CN" altLang="en-US" b="1" dirty="0"/>
              <a:t> 技术​​：</a:t>
            </a:r>
            <a:r>
              <a:rPr lang="en" altLang="zh-CN" dirty="0"/>
              <a:t>AMD</a:t>
            </a:r>
            <a:r>
              <a:rPr lang="zh-CN" altLang="en" dirty="0"/>
              <a:t>、</a:t>
            </a:r>
            <a:r>
              <a:rPr lang="en" altLang="zh-CN" dirty="0"/>
              <a:t>Intel</a:t>
            </a:r>
            <a:r>
              <a:rPr lang="zh-CN" altLang="en-US" dirty="0"/>
              <a:t> 通过多芯片封装提升集成度和良率（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Intel Ponte Vecchio</a:t>
            </a:r>
            <a:r>
              <a:rPr lang="zh-CN" altLang="en-US" dirty="0"/>
              <a:t> 含</a:t>
            </a:r>
            <a:r>
              <a:rPr lang="en-US" altLang="zh-CN" dirty="0"/>
              <a:t>47</a:t>
            </a:r>
            <a:r>
              <a:rPr lang="zh-CN" altLang="en-US" dirty="0"/>
              <a:t> 颗 </a:t>
            </a:r>
            <a:r>
              <a:rPr lang="en" altLang="zh-CN" dirty="0"/>
              <a:t>Chiplet</a:t>
            </a:r>
            <a:r>
              <a:rPr lang="zh-CN" altLang="en" dirty="0"/>
              <a:t>）。</a:t>
            </a:r>
          </a:p>
          <a:p>
            <a:r>
              <a:rPr lang="zh-CN" altLang="en-US" b="1" dirty="0"/>
              <a:t>存算一体技术 ：</a:t>
            </a:r>
            <a:r>
              <a:rPr lang="zh-CN" altLang="en-US" dirty="0"/>
              <a:t>台积电 </a:t>
            </a:r>
            <a:r>
              <a:rPr lang="en-US" altLang="zh-CN" dirty="0"/>
              <a:t>3</a:t>
            </a:r>
            <a:r>
              <a:rPr lang="en" altLang="zh-CN" dirty="0"/>
              <a:t>D Fabric</a:t>
            </a:r>
            <a:r>
              <a:rPr lang="zh-CN" altLang="en-US" dirty="0"/>
              <a:t> 技术将计算单元堆叠至存储层（</a:t>
            </a:r>
            <a:r>
              <a:rPr lang="en" altLang="zh-CN" dirty="0"/>
              <a:t>e.g. CXL</a:t>
            </a:r>
            <a:r>
              <a:rPr lang="zh-CN" altLang="en-US" dirty="0"/>
              <a:t> 协议设备），突破冯</a:t>
            </a:r>
            <a:r>
              <a:rPr lang="en-US" altLang="zh-CN" dirty="0"/>
              <a:t>·</a:t>
            </a:r>
            <a:r>
              <a:rPr lang="zh-CN" altLang="en-US" dirty="0"/>
              <a:t>诺依曼瓶颈。</a:t>
            </a:r>
          </a:p>
        </p:txBody>
      </p:sp>
      <p:pic>
        <p:nvPicPr>
          <p:cNvPr id="7172" name="Picture 4" descr="Chiplet，邁出重要一步！ | 科技| 鉅亨號| Anue鉅亨">
            <a:extLst>
              <a:ext uri="{FF2B5EF4-FFF2-40B4-BE49-F238E27FC236}">
                <a16:creationId xmlns:a16="http://schemas.microsoft.com/office/drawing/2014/main" id="{29B57B4C-DB13-3302-1707-CCE7EDE3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499" y="2988733"/>
            <a:ext cx="5711764" cy="350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高性能网络 </a:t>
            </a:r>
            <a:endParaRPr lang="en-US" altLang="zh-CN" dirty="0"/>
          </a:p>
          <a:p>
            <a:r>
              <a:rPr lang="en" altLang="zh-CN" dirty="0"/>
              <a:t>Interconnect ​</a:t>
            </a:r>
          </a:p>
        </p:txBody>
      </p:sp>
    </p:spTree>
    <p:extLst>
      <p:ext uri="{BB962C8B-B14F-4D97-AF65-F5344CB8AC3E}">
        <p14:creationId xmlns:p14="http://schemas.microsoft.com/office/powerpoint/2010/main" val="391841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E5D8A7-FCD5-3BAC-C4DD-5DA9A059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8D6762-ED8A-0330-D26D-0B80735D4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以太网主导 ：千兆以太网（</a:t>
            </a:r>
            <a:r>
              <a:rPr lang="en" altLang="zh-CN" dirty="0"/>
              <a:t>GigE</a:t>
            </a:r>
            <a:r>
              <a:rPr lang="zh-CN" altLang="en" dirty="0"/>
              <a:t>）</a:t>
            </a:r>
            <a:r>
              <a:rPr lang="zh-CN" altLang="en-US" dirty="0"/>
              <a:t>成本低被广泛采用，但延迟高（</a:t>
            </a:r>
            <a:r>
              <a:rPr lang="en-US" altLang="zh-CN" dirty="0"/>
              <a:t>&gt;100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" dirty="0"/>
              <a:t>）、</a:t>
            </a:r>
            <a:r>
              <a:rPr lang="zh-CN" altLang="en-US" dirty="0"/>
              <a:t>带宽瓶颈明显。</a:t>
            </a:r>
          </a:p>
          <a:p>
            <a:r>
              <a:rPr lang="zh-CN" altLang="en-US" dirty="0"/>
              <a:t>专有网络兴起 ：</a:t>
            </a:r>
            <a:r>
              <a:rPr lang="en" altLang="zh-CN" dirty="0" err="1"/>
              <a:t>Myrinet</a:t>
            </a:r>
            <a:r>
              <a:rPr lang="zh-CN" altLang="en" dirty="0"/>
              <a:t>、</a:t>
            </a:r>
            <a:r>
              <a:rPr lang="en" altLang="zh-CN" dirty="0"/>
              <a:t>Quadrics</a:t>
            </a:r>
            <a:r>
              <a:rPr lang="zh-CN" altLang="en-US" dirty="0"/>
              <a:t> 等私有协议网络出现，延迟</a:t>
            </a:r>
            <a:r>
              <a:rPr lang="en-US" altLang="zh-CN" dirty="0"/>
              <a:t>~10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，但生态封闭制约普及。</a:t>
            </a:r>
          </a:p>
          <a:p>
            <a:endParaRPr lang="zh-CN" altLang="en-US" dirty="0"/>
          </a:p>
        </p:txBody>
      </p:sp>
      <p:pic>
        <p:nvPicPr>
          <p:cNvPr id="10244" name="Picture 4" descr="了解10 千兆以太网(10 GbE)：为您的LAN 网络带来的好处- AscentOptics 博客">
            <a:extLst>
              <a:ext uri="{FF2B5EF4-FFF2-40B4-BE49-F238E27FC236}">
                <a16:creationId xmlns:a16="http://schemas.microsoft.com/office/drawing/2014/main" id="{F66D3846-2145-C159-27BC-C9436F4BD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739" y="2932648"/>
            <a:ext cx="5679743" cy="32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76A35-0C0F-43A8-D491-1ACECFC38CF5}"/>
              </a:ext>
            </a:extLst>
          </p:cNvPr>
          <p:cNvSpPr txBox="1"/>
          <p:nvPr/>
        </p:nvSpPr>
        <p:spPr>
          <a:xfrm>
            <a:off x="7597144" y="6089591"/>
            <a:ext cx="275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Myrinet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48" name="Picture 8" descr="Myrinet 2GB PCI Fiber NIC M3F-PCI64B-2 Channel Network Card | eBay">
            <a:extLst>
              <a:ext uri="{FF2B5EF4-FFF2-40B4-BE49-F238E27FC236}">
                <a16:creationId xmlns:a16="http://schemas.microsoft.com/office/drawing/2014/main" id="{8D89333B-09E6-7C08-FB29-0E25F71A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5212" y="2932648"/>
            <a:ext cx="5163359" cy="31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341D50-382B-8E80-FCF7-9F2CF5E438B4}"/>
              </a:ext>
            </a:extLst>
          </p:cNvPr>
          <p:cNvSpPr txBox="1"/>
          <p:nvPr/>
        </p:nvSpPr>
        <p:spPr>
          <a:xfrm>
            <a:off x="1965194" y="6022122"/>
            <a:ext cx="275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Ethernet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07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E5D8A7-FCD5-3BAC-C4DD-5DA9A059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网络发展历程：主流技术成型（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8D6762-ED8A-0330-D26D-0B80735D4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InfiniBand</a:t>
            </a:r>
            <a:r>
              <a:rPr lang="zh-CN" altLang="en" b="1" dirty="0"/>
              <a:t>：</a:t>
            </a:r>
            <a:r>
              <a:rPr lang="en" altLang="zh-CN" dirty="0"/>
              <a:t>Mellanox</a:t>
            </a:r>
            <a:r>
              <a:rPr lang="zh-CN" altLang="en-US" dirty="0"/>
              <a:t> 主导，采用 </a:t>
            </a:r>
            <a:r>
              <a:rPr lang="en" altLang="zh-CN" dirty="0"/>
              <a:t>RDMA</a:t>
            </a:r>
            <a:r>
              <a:rPr lang="zh-CN" altLang="en-US" dirty="0"/>
              <a:t> 实现微秒级延迟和百 </a:t>
            </a:r>
            <a:r>
              <a:rPr lang="en" altLang="zh-CN" dirty="0"/>
              <a:t>GB/s</a:t>
            </a:r>
            <a:r>
              <a:rPr lang="zh-CN" altLang="en-US" dirty="0"/>
              <a:t> 带宽，成为 </a:t>
            </a:r>
            <a:r>
              <a:rPr lang="en-US" altLang="zh-CN" dirty="0"/>
              <a:t>HPC</a:t>
            </a:r>
            <a:r>
              <a:rPr lang="zh-CN" altLang="en-US" dirty="0"/>
              <a:t> 主流。</a:t>
            </a:r>
          </a:p>
          <a:p>
            <a:r>
              <a:rPr lang="en" altLang="zh-CN" dirty="0"/>
              <a:t>RoCE</a:t>
            </a:r>
            <a:r>
              <a:rPr lang="zh-CN" altLang="en" dirty="0"/>
              <a:t>：</a:t>
            </a:r>
            <a:r>
              <a:rPr lang="zh-CN" altLang="en-US" dirty="0"/>
              <a:t>基于以太网 </a:t>
            </a:r>
            <a:r>
              <a:rPr lang="en" altLang="zh-CN" dirty="0"/>
              <a:t>RDMA</a:t>
            </a:r>
            <a:r>
              <a:rPr lang="zh-CN" altLang="en-US" dirty="0"/>
              <a:t> ，兼顾低成本与高性能，华为、阿里云等国产厂商加速布局。</a:t>
            </a:r>
          </a:p>
          <a:p>
            <a:r>
              <a:rPr lang="en" altLang="zh-CN" dirty="0"/>
              <a:t>NVLink </a:t>
            </a:r>
            <a:r>
              <a:rPr lang="zh-CN" altLang="en" dirty="0"/>
              <a:t>：</a:t>
            </a:r>
            <a:r>
              <a:rPr lang="en" altLang="zh-CN" dirty="0"/>
              <a:t>NV</a:t>
            </a:r>
            <a:r>
              <a:rPr lang="zh-CN" altLang="en-US" dirty="0"/>
              <a:t> 专为 </a:t>
            </a:r>
            <a:r>
              <a:rPr lang="en" altLang="zh-CN" dirty="0"/>
              <a:t>GPU</a:t>
            </a:r>
            <a:r>
              <a:rPr lang="zh-CN" altLang="en-US" dirty="0"/>
              <a:t> 互联设计高速总线</a:t>
            </a:r>
            <a:r>
              <a:rPr lang="zh-CN" altLang="en" dirty="0"/>
              <a:t>，</a:t>
            </a:r>
            <a:r>
              <a:rPr lang="zh-CN" altLang="en-US" dirty="0"/>
              <a:t>用于节点内多卡互联，演进</a:t>
            </a:r>
            <a:r>
              <a:rPr lang="en-US" altLang="zh-CN" dirty="0"/>
              <a:t> NV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r>
              <a:rPr lang="zh-CN" altLang="en" dirty="0"/>
              <a:t>。</a:t>
            </a:r>
          </a:p>
        </p:txBody>
      </p:sp>
      <p:pic>
        <p:nvPicPr>
          <p:cNvPr id="11266" name="Picture 2" descr="Mellanox 12-Port-Switch-System, MetroX-Serie von InfiniBand-Switch-Lösungen  für große Entfernungen und Connect IB-Weltrekord angekündigt –  StorageReview.com">
            <a:extLst>
              <a:ext uri="{FF2B5EF4-FFF2-40B4-BE49-F238E27FC236}">
                <a16:creationId xmlns:a16="http://schemas.microsoft.com/office/drawing/2014/main" id="{A18E25CA-C0B5-7C8B-3FD1-4EF776E21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057" y="3514578"/>
            <a:ext cx="4496361" cy="274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11 Myths about RDMA over Converged Ethernet (RoCE) | Electronic Design">
            <a:extLst>
              <a:ext uri="{FF2B5EF4-FFF2-40B4-BE49-F238E27FC236}">
                <a16:creationId xmlns:a16="http://schemas.microsoft.com/office/drawing/2014/main" id="{55DE6E6C-C1ED-4463-5A2D-CB42ED4BF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2836" y="3226085"/>
            <a:ext cx="6647826" cy="30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5EDEC7-5B75-25A1-678B-D1C73F20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 高性能网络：低延迟与融合​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2E7425-A22B-FA93-3EBA-6A70F8862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​​InfiniBand</a:t>
            </a:r>
            <a:r>
              <a:rPr lang="zh-CN" altLang="en-US" b="1" dirty="0"/>
              <a:t> 持续领先​​：</a:t>
            </a:r>
            <a:r>
              <a:rPr lang="en" altLang="zh-CN" dirty="0"/>
              <a:t>NVIDIA Quantum-2</a:t>
            </a:r>
            <a:r>
              <a:rPr lang="zh-CN" altLang="en-US" dirty="0"/>
              <a:t> 支持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  <a:r>
              <a:rPr lang="zh-CN" altLang="en-US" dirty="0"/>
              <a:t> 带宽，</a:t>
            </a:r>
            <a:r>
              <a:rPr lang="en" altLang="zh-CN" dirty="0"/>
              <a:t>NDR</a:t>
            </a:r>
            <a:r>
              <a:rPr lang="zh-CN" altLang="en-US" dirty="0"/>
              <a:t> </a:t>
            </a:r>
            <a:r>
              <a:rPr lang="en-US" altLang="zh-CN" dirty="0"/>
              <a:t>1.6</a:t>
            </a:r>
            <a:r>
              <a:rPr lang="en" altLang="zh-CN" dirty="0"/>
              <a:t>Tb/s</a:t>
            </a:r>
            <a:r>
              <a:rPr lang="zh-CN" altLang="en" dirty="0"/>
              <a:t>。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​RoCE v2</a:t>
            </a:r>
            <a:r>
              <a:rPr lang="zh-CN" altLang="en-US" b="1" dirty="0"/>
              <a:t>与智能网卡​​：</a:t>
            </a:r>
            <a:r>
              <a:rPr lang="zh-CN" altLang="en-US" dirty="0"/>
              <a:t>借助 </a:t>
            </a:r>
            <a:r>
              <a:rPr lang="en" altLang="zh-CN" dirty="0"/>
              <a:t>DPU/IPU</a:t>
            </a:r>
            <a:r>
              <a:rPr lang="zh-CN" altLang="en-US" dirty="0"/>
              <a:t> 降低 </a:t>
            </a:r>
            <a:r>
              <a:rPr lang="en" altLang="zh-CN" dirty="0"/>
              <a:t>CPU</a:t>
            </a:r>
            <a:r>
              <a:rPr lang="zh-CN" altLang="en-US" dirty="0"/>
              <a:t> 负载，提升以太网竞争力。</a:t>
            </a:r>
          </a:p>
          <a:p>
            <a:r>
              <a:rPr lang="zh-CN" altLang="en-US" b="1" dirty="0"/>
              <a:t>​​光互连技术​​：</a:t>
            </a:r>
            <a:r>
              <a:rPr lang="zh-CN" altLang="en-US" dirty="0"/>
              <a:t>硅光集成、</a:t>
            </a:r>
            <a:r>
              <a:rPr lang="en" altLang="zh-CN" dirty="0"/>
              <a:t>CPO</a:t>
            </a:r>
            <a:r>
              <a:rPr lang="zh-CN" altLang="en" dirty="0"/>
              <a:t>（</a:t>
            </a:r>
            <a:r>
              <a:rPr lang="zh-CN" altLang="en-US" dirty="0"/>
              <a:t>共封装光学）、</a:t>
            </a:r>
            <a:r>
              <a:rPr lang="en" altLang="zh-CN" dirty="0"/>
              <a:t> OCS</a:t>
            </a:r>
            <a:r>
              <a:rPr lang="zh-CN" altLang="en-US" dirty="0"/>
              <a:t>（光学链路开关</a:t>
            </a:r>
            <a:r>
              <a:rPr lang="zh-CN" altLang="en" dirty="0"/>
              <a:t>）</a:t>
            </a:r>
            <a:r>
              <a:rPr lang="zh-CN" altLang="en-US" dirty="0"/>
              <a:t>成为下一代网络关键。</a:t>
            </a:r>
            <a:endParaRPr lang="en-US" altLang="zh-CN" dirty="0"/>
          </a:p>
          <a:p>
            <a:r>
              <a:rPr lang="zh-CN" altLang="en-US" b="1" dirty="0"/>
              <a:t>新互联协议：</a:t>
            </a:r>
            <a:r>
              <a:rPr lang="zh-CN" altLang="en-US" dirty="0"/>
              <a:t>华为灵渠总线互联，实现</a:t>
            </a:r>
            <a:r>
              <a:rPr lang="en-US" altLang="zh-CN" dirty="0"/>
              <a:t> CPU2NPU</a:t>
            </a:r>
            <a:r>
              <a:rPr lang="zh-CN" altLang="en-US" dirty="0"/>
              <a:t>、</a:t>
            </a:r>
            <a:r>
              <a:rPr lang="en-US" altLang="zh-CN" dirty="0"/>
              <a:t>NPU2NPU</a:t>
            </a:r>
            <a:r>
              <a:rPr lang="zh-CN" altLang="en-US" dirty="0"/>
              <a:t> 新一代的集群互联。</a:t>
            </a:r>
          </a:p>
          <a:p>
            <a:endParaRPr lang="zh-CN" altLang="en-US" dirty="0"/>
          </a:p>
        </p:txBody>
      </p:sp>
      <p:pic>
        <p:nvPicPr>
          <p:cNvPr id="2050" name="Picture 2" descr="Google OCS Apollo: The &gt;$3 Billion Game-Changer in Datacenter Networking –  SemiAnalysis">
            <a:extLst>
              <a:ext uri="{FF2B5EF4-FFF2-40B4-BE49-F238E27FC236}">
                <a16:creationId xmlns:a16="http://schemas.microsoft.com/office/drawing/2014/main" id="{A5362639-CB0D-D919-439D-FE5EE3B80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767" y="3578039"/>
            <a:ext cx="4704227" cy="27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OCS Apollo: The &gt;$3 Billion Game-Changer in Datacenter Networking –  SemiAnalysis">
            <a:extLst>
              <a:ext uri="{FF2B5EF4-FFF2-40B4-BE49-F238E27FC236}">
                <a16:creationId xmlns:a16="http://schemas.microsoft.com/office/drawing/2014/main" id="{FB8ABC00-6CFE-A0AE-9E6A-51A22FFE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8381" y="3578039"/>
            <a:ext cx="4936395" cy="277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5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高性能存储</a:t>
            </a:r>
            <a:endParaRPr lang="en-US" altLang="zh-CN" dirty="0"/>
          </a:p>
          <a:p>
            <a:r>
              <a:rPr lang="en" altLang="zh-CN" dirty="0"/>
              <a:t>Storage ​</a:t>
            </a:r>
          </a:p>
        </p:txBody>
      </p:sp>
    </p:spTree>
    <p:extLst>
      <p:ext uri="{BB962C8B-B14F-4D97-AF65-F5344CB8AC3E}">
        <p14:creationId xmlns:p14="http://schemas.microsoft.com/office/powerpoint/2010/main" val="360260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：硬盘时代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硬盘革命，</a:t>
            </a:r>
            <a:r>
              <a:rPr lang="en" altLang="zh-CN" b="1" dirty="0"/>
              <a:t> SSD</a:t>
            </a:r>
            <a:r>
              <a:rPr lang="zh-CN" altLang="en-US" b="1" dirty="0"/>
              <a:t> 取代 </a:t>
            </a:r>
            <a:r>
              <a:rPr lang="en" altLang="zh-CN" b="1" dirty="0"/>
              <a:t>HDD</a:t>
            </a:r>
            <a:r>
              <a:rPr lang="zh-CN" altLang="en-US" b="1" dirty="0"/>
              <a:t> 提升 </a:t>
            </a:r>
            <a:r>
              <a:rPr lang="en" altLang="zh-CN" b="1" dirty="0"/>
              <a:t>I/O</a:t>
            </a:r>
            <a:r>
              <a:rPr lang="zh-CN" altLang="en-US" b="1" dirty="0"/>
              <a:t> 速度：</a:t>
            </a:r>
          </a:p>
          <a:p>
            <a:pPr lvl="1"/>
            <a:r>
              <a:rPr lang="zh-CN" altLang="en-US" dirty="0"/>
              <a:t>容量优先 ：希捷、西数推出 </a:t>
            </a:r>
            <a:r>
              <a:rPr lang="en" altLang="zh-CN" dirty="0"/>
              <a:t>HDD</a:t>
            </a:r>
            <a:r>
              <a:rPr lang="zh-CN" altLang="en" dirty="0"/>
              <a:t>，</a:t>
            </a:r>
            <a:r>
              <a:rPr lang="zh-CN" altLang="en-US" dirty="0"/>
              <a:t>受限于 </a:t>
            </a:r>
            <a:r>
              <a:rPr lang="en" altLang="zh-CN" dirty="0"/>
              <a:t>IO</a:t>
            </a:r>
            <a:r>
              <a:rPr lang="zh-CN" altLang="en-US" dirty="0"/>
              <a:t> 延迟（</a:t>
            </a:r>
            <a:r>
              <a:rPr lang="en" altLang="zh-CN" dirty="0"/>
              <a:t>ms</a:t>
            </a:r>
            <a:r>
              <a:rPr lang="zh-CN" altLang="en-US" dirty="0"/>
              <a:t> 级），难满足 </a:t>
            </a:r>
            <a:r>
              <a:rPr lang="en" altLang="zh-CN" dirty="0"/>
              <a:t>HPC</a:t>
            </a:r>
            <a:r>
              <a:rPr lang="zh-CN" altLang="en-US" dirty="0"/>
              <a:t> 需求。</a:t>
            </a:r>
          </a:p>
          <a:p>
            <a:pPr lvl="1"/>
            <a:r>
              <a:rPr lang="en" altLang="zh-CN" dirty="0" err="1"/>
              <a:t>NVMe</a:t>
            </a:r>
            <a:r>
              <a:rPr lang="en" altLang="zh-CN" dirty="0"/>
              <a:t> SSD</a:t>
            </a:r>
            <a:r>
              <a:rPr lang="zh-CN" altLang="en-US" dirty="0"/>
              <a:t> 普及 ：三星 </a:t>
            </a:r>
            <a:r>
              <a:rPr lang="en" altLang="zh-CN" dirty="0"/>
              <a:t>PM1733</a:t>
            </a:r>
            <a:r>
              <a:rPr lang="zh-CN" altLang="en" dirty="0"/>
              <a:t>（</a:t>
            </a:r>
            <a:r>
              <a:rPr lang="en" altLang="zh-CN" dirty="0"/>
              <a:t>30TB</a:t>
            </a:r>
            <a:r>
              <a:rPr lang="zh-CN" altLang="en" dirty="0"/>
              <a:t>）</a:t>
            </a:r>
            <a:r>
              <a:rPr lang="zh-CN" altLang="en-US" dirty="0"/>
              <a:t>顺序读写达 </a:t>
            </a:r>
            <a:r>
              <a:rPr lang="en-US" altLang="zh-CN" dirty="0"/>
              <a:t>7</a:t>
            </a:r>
            <a:r>
              <a:rPr lang="en" altLang="zh-CN" dirty="0"/>
              <a:t>GB/s</a:t>
            </a:r>
            <a:r>
              <a:rPr lang="zh-CN" altLang="en" dirty="0"/>
              <a:t>，</a:t>
            </a:r>
            <a:r>
              <a:rPr lang="zh-CN" altLang="en-US" dirty="0"/>
              <a:t>延迟降至 </a:t>
            </a:r>
            <a:r>
              <a:rPr lang="en-US" altLang="zh-CN" dirty="0"/>
              <a:t>50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" dirty="0"/>
              <a:t>。</a:t>
            </a:r>
          </a:p>
        </p:txBody>
      </p:sp>
      <p:pic>
        <p:nvPicPr>
          <p:cNvPr id="3074" name="Picture 2" descr="HDD vs SSD: What Does the Future for Storage Hold">
            <a:extLst>
              <a:ext uri="{FF2B5EF4-FFF2-40B4-BE49-F238E27FC236}">
                <a16:creationId xmlns:a16="http://schemas.microsoft.com/office/drawing/2014/main" id="{A61F9725-F2AA-3E44-2A85-F88C22F66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54901" y="3429000"/>
            <a:ext cx="2779407" cy="29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DD vs SSD: What Does the Future for Storage Hold">
            <a:extLst>
              <a:ext uri="{FF2B5EF4-FFF2-40B4-BE49-F238E27FC236}">
                <a16:creationId xmlns:a16="http://schemas.microsoft.com/office/drawing/2014/main" id="{28E0F796-E60D-C146-EA12-528FA90F9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6101" y="3390756"/>
            <a:ext cx="3369922" cy="31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70D892-7EE9-A572-46F2-EACD3D57D98A}"/>
              </a:ext>
            </a:extLst>
          </p:cNvPr>
          <p:cNvSpPr txBox="1"/>
          <p:nvPr/>
        </p:nvSpPr>
        <p:spPr>
          <a:xfrm>
            <a:off x="1617488" y="2967335"/>
            <a:ext cx="179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HDD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67A891-AA9B-33B2-61D5-DA4F3045F3C6}"/>
              </a:ext>
            </a:extLst>
          </p:cNvPr>
          <p:cNvSpPr txBox="1"/>
          <p:nvPr/>
        </p:nvSpPr>
        <p:spPr>
          <a:xfrm>
            <a:off x="3980548" y="2963054"/>
            <a:ext cx="1793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SSD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3078" name="Picture 6" descr="SSD image gallery | Micron Technology Inc.">
            <a:extLst>
              <a:ext uri="{FF2B5EF4-FFF2-40B4-BE49-F238E27FC236}">
                <a16:creationId xmlns:a16="http://schemas.microsoft.com/office/drawing/2014/main" id="{6D27A084-439B-2574-1B99-ADDE7984A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8335" y="3309719"/>
            <a:ext cx="3574462" cy="32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CF86ED8-766E-E6B4-AA43-7BFFA134FD62}"/>
              </a:ext>
            </a:extLst>
          </p:cNvPr>
          <p:cNvSpPr txBox="1"/>
          <p:nvPr/>
        </p:nvSpPr>
        <p:spPr>
          <a:xfrm>
            <a:off x="8090136" y="2963054"/>
            <a:ext cx="223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Micron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SSD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40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2</a:t>
            </a:r>
            <a:r>
              <a:rPr lang="zh-CN" altLang="en-US" dirty="0"/>
              <a:t>：分布式存储 </a:t>
            </a:r>
            <a:r>
              <a:rPr lang="en-US" altLang="zh-CN" dirty="0"/>
              <a:t>&amp;</a:t>
            </a:r>
            <a:r>
              <a:rPr lang="zh-CN" altLang="en-US" dirty="0"/>
              <a:t> 新存储</a:t>
            </a:r>
            <a:r>
              <a:rPr lang="en-US" altLang="zh-CN" dirty="0"/>
              <a:t>FS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分布式文件系统：</a:t>
            </a:r>
            <a:r>
              <a:rPr lang="en" altLang="zh-CN" dirty="0" err="1"/>
              <a:t>Lustre</a:t>
            </a:r>
            <a:r>
              <a:rPr lang="zh-CN" altLang="en" dirty="0"/>
              <a:t>、</a:t>
            </a:r>
            <a:r>
              <a:rPr lang="en" altLang="zh-CN" dirty="0" err="1"/>
              <a:t>Ceph</a:t>
            </a:r>
            <a:r>
              <a:rPr lang="zh-CN" altLang="en-US" dirty="0"/>
              <a:t> 等 </a:t>
            </a:r>
            <a:r>
              <a:rPr lang="en-US" altLang="zh-CN" dirty="0"/>
              <a:t>FS</a:t>
            </a:r>
            <a:r>
              <a:rPr lang="zh-CN" altLang="en-US" dirty="0"/>
              <a:t> 支撑 </a:t>
            </a:r>
            <a:r>
              <a:rPr lang="en" altLang="zh-CN" dirty="0"/>
              <a:t>EB</a:t>
            </a:r>
            <a:r>
              <a:rPr lang="zh-CN" altLang="en-US" dirty="0"/>
              <a:t> 级数据吞吐，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 err="1"/>
              <a:t>Lustre</a:t>
            </a:r>
            <a:r>
              <a:rPr lang="zh-CN" altLang="en-US" dirty="0"/>
              <a:t> 带宽突破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。</a:t>
            </a:r>
          </a:p>
          <a:p>
            <a:r>
              <a:rPr lang="en" altLang="zh-CN" dirty="0"/>
              <a:t>AI</a:t>
            </a:r>
            <a:r>
              <a:rPr lang="zh-CN" altLang="en-US" dirty="0"/>
              <a:t> 驱动存储优化 ：</a:t>
            </a:r>
            <a:r>
              <a:rPr lang="en" altLang="zh-CN" dirty="0" err="1"/>
              <a:t>WekaIO</a:t>
            </a:r>
            <a:r>
              <a:rPr lang="zh-CN" altLang="en" dirty="0"/>
              <a:t>、</a:t>
            </a:r>
            <a:r>
              <a:rPr lang="en" altLang="zh-CN" dirty="0"/>
              <a:t>VAST Data</a:t>
            </a:r>
            <a:r>
              <a:rPr lang="zh-CN" altLang="en-US" dirty="0"/>
              <a:t> 通过 </a:t>
            </a:r>
            <a:r>
              <a:rPr lang="en" altLang="zh-CN" dirty="0" err="1"/>
              <a:t>NVMe-oF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RDMA</a:t>
            </a:r>
            <a:r>
              <a:rPr lang="zh-CN" altLang="en-US" dirty="0"/>
              <a:t> 实现全闪存存储集群。</a:t>
            </a:r>
            <a:endParaRPr lang="en-US" altLang="zh-CN" dirty="0"/>
          </a:p>
        </p:txBody>
      </p:sp>
      <p:pic>
        <p:nvPicPr>
          <p:cNvPr id="4100" name="Picture 4" descr="Introduction to Lustre - Lustre Wiki">
            <a:extLst>
              <a:ext uri="{FF2B5EF4-FFF2-40B4-BE49-F238E27FC236}">
                <a16:creationId xmlns:a16="http://schemas.microsoft.com/office/drawing/2014/main" id="{19BE7104-1DED-C584-9F07-D057B3E4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99" y="3287730"/>
            <a:ext cx="4171524" cy="32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71B1C7-F127-CB3D-17F4-79345AE57D6B}"/>
              </a:ext>
            </a:extLst>
          </p:cNvPr>
          <p:cNvSpPr txBox="1"/>
          <p:nvPr/>
        </p:nvSpPr>
        <p:spPr>
          <a:xfrm>
            <a:off x="1673896" y="2632803"/>
            <a:ext cx="1793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800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4102" name="Picture 6" descr="Server Simply - WekaIO High-Performance Storage Solutions">
            <a:extLst>
              <a:ext uri="{FF2B5EF4-FFF2-40B4-BE49-F238E27FC236}">
                <a16:creationId xmlns:a16="http://schemas.microsoft.com/office/drawing/2014/main" id="{7634B7C9-A3B4-F457-A796-70F129FF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0772" y="3220261"/>
            <a:ext cx="6565187" cy="30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D335225-17E4-AD20-5A2F-27A97CD736A4}"/>
              </a:ext>
            </a:extLst>
          </p:cNvPr>
          <p:cNvSpPr txBox="1"/>
          <p:nvPr/>
        </p:nvSpPr>
        <p:spPr>
          <a:xfrm>
            <a:off x="7384614" y="2602026"/>
            <a:ext cx="2036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3200" dirty="0" err="1">
                <a:solidFill>
                  <a:srgbClr val="374153"/>
                </a:solidFill>
                <a:latin typeface="Lexend" pitchFamily="2" charset="0"/>
              </a:rPr>
              <a:t>WekaIO</a:t>
            </a:r>
            <a:endParaRPr lang="zh-CN" altLang="en-US" sz="2400" kern="0" dirty="0">
              <a:solidFill>
                <a:srgbClr val="374153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4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11D6E8-E9B2-AD4A-A117-432CDB47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高性能存储发展历程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新存储技术革命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77CD3E-7ABC-0FFD-4AFB-D931AF3BE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</a:t>
            </a:r>
            <a:r>
              <a:rPr lang="en" altLang="zh-CN" dirty="0"/>
              <a:t>SCM</a:t>
            </a:r>
            <a:r>
              <a:rPr lang="zh-CN" altLang="en" dirty="0"/>
              <a:t>（</a:t>
            </a:r>
            <a:r>
              <a:rPr lang="zh-CN" altLang="en-US" dirty="0"/>
              <a:t>存储级内存）​​：</a:t>
            </a:r>
            <a:r>
              <a:rPr lang="en" altLang="zh-CN" dirty="0"/>
              <a:t>Intel Optane</a:t>
            </a:r>
            <a:r>
              <a:rPr lang="zh-CN" altLang="en-US" dirty="0"/>
              <a:t> 持久内存试图弥合内存与存储间的性能鸿沟。</a:t>
            </a:r>
          </a:p>
          <a:p>
            <a:r>
              <a:rPr lang="zh-CN" altLang="en-US" dirty="0"/>
              <a:t>​​</a:t>
            </a:r>
            <a:r>
              <a:rPr lang="en" altLang="zh-CN" dirty="0"/>
              <a:t>HBM</a:t>
            </a:r>
            <a:r>
              <a:rPr lang="zh-CN" altLang="en" dirty="0"/>
              <a:t>（</a:t>
            </a:r>
            <a:r>
              <a:rPr lang="zh-CN" altLang="en-US" dirty="0"/>
              <a:t>高带宽内存）​​：</a:t>
            </a:r>
            <a:r>
              <a:rPr lang="en-US" altLang="zh-CN" dirty="0"/>
              <a:t>NPU/GPU</a:t>
            </a:r>
            <a:r>
              <a:rPr lang="zh-CN" altLang="en-US" dirty="0"/>
              <a:t> 高度集成与依赖，</a:t>
            </a:r>
            <a:r>
              <a:rPr lang="en" altLang="zh-CN" dirty="0"/>
              <a:t> HBM3</a:t>
            </a:r>
            <a:r>
              <a:rPr lang="zh-CN" altLang="en-US" dirty="0"/>
              <a:t> 每引脚数据速率提高到 </a:t>
            </a:r>
            <a:r>
              <a:rPr lang="en-US" altLang="zh-CN" dirty="0"/>
              <a:t>6.4</a:t>
            </a:r>
            <a:r>
              <a:rPr lang="en" altLang="zh-CN" dirty="0"/>
              <a:t>Gb/s</a:t>
            </a:r>
            <a:r>
              <a:rPr lang="zh-CN" altLang="en" dirty="0"/>
              <a:t>，</a:t>
            </a:r>
            <a:r>
              <a:rPr lang="zh-CN" altLang="en-US" dirty="0"/>
              <a:t>单设备带宽 </a:t>
            </a:r>
            <a:r>
              <a:rPr lang="en-US" altLang="zh-CN" dirty="0"/>
              <a:t>819</a:t>
            </a:r>
            <a:r>
              <a:rPr lang="en" altLang="zh-CN" dirty="0"/>
              <a:t>GB/s </a:t>
            </a:r>
            <a:r>
              <a:rPr lang="zh-CN" altLang="en-US" dirty="0"/>
              <a:t>。</a:t>
            </a:r>
            <a:endParaRPr lang="zh-CN" altLang="en" dirty="0"/>
          </a:p>
        </p:txBody>
      </p:sp>
      <p:pic>
        <p:nvPicPr>
          <p:cNvPr id="5126" name="Picture 6" descr="HBM's Future: Necessary But Expensive">
            <a:extLst>
              <a:ext uri="{FF2B5EF4-FFF2-40B4-BE49-F238E27FC236}">
                <a16:creationId xmlns:a16="http://schemas.microsoft.com/office/drawing/2014/main" id="{1579FD74-2C1A-4641-E28B-0B188E42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1455" y="3074465"/>
            <a:ext cx="5496675" cy="31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BM-PIM: Cutting-edge memory technology to accelerate next-generation AI |  Samsung Semiconductor Global">
            <a:extLst>
              <a:ext uri="{FF2B5EF4-FFF2-40B4-BE49-F238E27FC236}">
                <a16:creationId xmlns:a16="http://schemas.microsoft.com/office/drawing/2014/main" id="{19C6C7AD-FAD3-B048-D4D7-26DFE074F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750" y="3010328"/>
            <a:ext cx="5601536" cy="32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6F102B-9D96-9D24-9ABC-7DDA9624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高性能存储：近计算与层级优化​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257CAB-F91C-1F13-3848-D6CB7DC4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存储级内存 </a:t>
            </a:r>
            <a:r>
              <a:rPr lang="en" altLang="zh-CN" b="1" dirty="0">
                <a:solidFill>
                  <a:srgbClr val="66BA36"/>
                </a:solidFill>
              </a:rPr>
              <a:t>SCM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CXL 3.0</a:t>
            </a:r>
            <a:r>
              <a:rPr lang="zh-CN" altLang="en-US" dirty="0"/>
              <a:t> 协议推动存储池化，实现 </a:t>
            </a:r>
            <a:r>
              <a:rPr lang="en" altLang="zh-CN" dirty="0"/>
              <a:t>CPU/GPU</a:t>
            </a:r>
            <a:r>
              <a:rPr lang="zh-CN" altLang="en-US" dirty="0"/>
              <a:t> 共享内存资源。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​​</a:t>
            </a:r>
            <a:r>
              <a:rPr lang="en" altLang="zh-CN" b="1" dirty="0">
                <a:solidFill>
                  <a:srgbClr val="66BA36"/>
                </a:solidFill>
              </a:rPr>
              <a:t>HBM3e</a:t>
            </a:r>
            <a:r>
              <a:rPr lang="zh-CN" altLang="en-US" b="1" dirty="0">
                <a:solidFill>
                  <a:srgbClr val="66BA36"/>
                </a:solidFill>
              </a:rPr>
              <a:t> 与 </a:t>
            </a:r>
            <a:r>
              <a:rPr lang="en" altLang="zh-CN" b="1" dirty="0">
                <a:solidFill>
                  <a:srgbClr val="66BA36"/>
                </a:solidFill>
              </a:rPr>
              <a:t>HBM4​​</a:t>
            </a:r>
            <a:r>
              <a:rPr lang="zh-CN" altLang="en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2025</a:t>
            </a:r>
            <a:r>
              <a:rPr lang="zh-CN" altLang="en-US" dirty="0"/>
              <a:t> 年 </a:t>
            </a:r>
            <a:r>
              <a:rPr lang="en" altLang="zh-CN" dirty="0"/>
              <a:t>HBM</a:t>
            </a:r>
            <a:r>
              <a:rPr lang="en-US" altLang="zh-CN" dirty="0"/>
              <a:t>3</a:t>
            </a:r>
            <a:r>
              <a:rPr lang="zh-CN" altLang="en-US" dirty="0"/>
              <a:t> 带宽突破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成 </a:t>
            </a:r>
            <a:r>
              <a:rPr lang="en" altLang="zh-CN" dirty="0"/>
              <a:t>AI</a:t>
            </a:r>
            <a:r>
              <a:rPr lang="zh-CN" altLang="en-US" dirty="0"/>
              <a:t>  芯片标配。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存算一体架构​​：</a:t>
            </a:r>
            <a:r>
              <a:rPr lang="zh-CN" altLang="en-US" dirty="0"/>
              <a:t>计算单元嵌入存储层，减少数据搬运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存算一体器件：</a:t>
            </a:r>
            <a:r>
              <a:rPr lang="zh-CN" altLang="en-US" dirty="0"/>
              <a:t>忆阻器 </a:t>
            </a:r>
            <a:r>
              <a:rPr lang="en" altLang="zh-CN" dirty="0"/>
              <a:t>Memristor</a:t>
            </a:r>
            <a:r>
              <a:rPr lang="zh-CN" altLang="en" dirty="0"/>
              <a:t>、</a:t>
            </a:r>
            <a:r>
              <a:rPr lang="zh-CN" altLang="en-US" dirty="0"/>
              <a:t>相变存储器 </a:t>
            </a:r>
            <a:r>
              <a:rPr lang="en" altLang="zh-CN" dirty="0"/>
              <a:t>PCM</a:t>
            </a:r>
            <a:r>
              <a:rPr lang="zh-CN" altLang="en-US" dirty="0"/>
              <a:t> 支持内存计算，降低搬运功耗。</a:t>
            </a:r>
          </a:p>
        </p:txBody>
      </p:sp>
      <p:pic>
        <p:nvPicPr>
          <p:cNvPr id="6146" name="Picture 2" descr="How CXL 3.0 technology will affect enterprise storage | TechTarget">
            <a:extLst>
              <a:ext uri="{FF2B5EF4-FFF2-40B4-BE49-F238E27FC236}">
                <a16:creationId xmlns:a16="http://schemas.microsoft.com/office/drawing/2014/main" id="{99372C96-1BB6-DC77-3FB3-2158E8BE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9" y="3643505"/>
            <a:ext cx="5355672" cy="26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dical new vertically integrated 3D chip design combines computing and  data storage « the Kurzweil Library">
            <a:extLst>
              <a:ext uri="{FF2B5EF4-FFF2-40B4-BE49-F238E27FC236}">
                <a16:creationId xmlns:a16="http://schemas.microsoft.com/office/drawing/2014/main" id="{6895045B-4ED2-D786-F10A-FCB12770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9789" y="3594934"/>
            <a:ext cx="4973085" cy="27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1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高性能服务器</a:t>
            </a:r>
            <a:endParaRPr lang="en-US" altLang="zh-CN" dirty="0"/>
          </a:p>
          <a:p>
            <a:r>
              <a:rPr lang="en" altLang="zh-CN" dirty="0"/>
              <a:t>Server &amp; Cooling ​</a:t>
            </a:r>
          </a:p>
        </p:txBody>
      </p:sp>
    </p:spTree>
    <p:extLst>
      <p:ext uri="{BB962C8B-B14F-4D97-AF65-F5344CB8AC3E}">
        <p14:creationId xmlns:p14="http://schemas.microsoft.com/office/powerpoint/2010/main" val="260027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D01721-3C30-3F7E-9FB6-88C4941C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：性能导向阶段（</a:t>
            </a:r>
            <a:r>
              <a:rPr lang="en-US" altLang="zh-CN" dirty="0"/>
              <a:t>2000</a:t>
            </a:r>
            <a:r>
              <a:rPr lang="en" altLang="zh-CN" dirty="0"/>
              <a:t>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B5E6CC-242D-BF9F-F38E-C9AA6E63E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刀片服务器普及：</a:t>
            </a:r>
            <a:r>
              <a:rPr lang="en" altLang="zh-CN" dirty="0"/>
              <a:t>HP BladeSystem</a:t>
            </a:r>
            <a:r>
              <a:rPr lang="zh-CN" altLang="en" dirty="0"/>
              <a:t>、</a:t>
            </a:r>
            <a:r>
              <a:rPr lang="en" altLang="zh-CN" dirty="0"/>
              <a:t>IBM </a:t>
            </a:r>
            <a:r>
              <a:rPr lang="en" altLang="zh-CN" dirty="0" err="1"/>
              <a:t>BladeCenter</a:t>
            </a:r>
            <a:r>
              <a:rPr lang="zh-CN" altLang="en-US" dirty="0"/>
              <a:t> 通过高密度设计提升机架利用率。</a:t>
            </a:r>
          </a:p>
          <a:p>
            <a:r>
              <a:rPr lang="zh-CN" altLang="en-US" b="1" dirty="0"/>
              <a:t>风冷散热瓶颈：</a:t>
            </a:r>
            <a:r>
              <a:rPr lang="zh-CN" altLang="en-US" dirty="0"/>
              <a:t>单机柜功耗超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后，传统风冷效率骤降（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&gt;</a:t>
            </a:r>
            <a:r>
              <a:rPr lang="zh-CN" altLang="en-US" dirty="0"/>
              <a:t> </a:t>
            </a:r>
            <a:r>
              <a:rPr lang="en" altLang="zh-CN" dirty="0"/>
              <a:t>1.5</a:t>
            </a:r>
            <a:r>
              <a:rPr lang="zh-CN" altLang="en" dirty="0"/>
              <a:t>）。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E59641-E884-A686-94E4-A21DAD5B8438}"/>
              </a:ext>
            </a:extLst>
          </p:cNvPr>
          <p:cNvSpPr txBox="1"/>
          <p:nvPr/>
        </p:nvSpPr>
        <p:spPr>
          <a:xfrm>
            <a:off x="1412696" y="2574001"/>
            <a:ext cx="3878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刀片式服务器</a:t>
            </a:r>
          </a:p>
        </p:txBody>
      </p:sp>
      <p:pic>
        <p:nvPicPr>
          <p:cNvPr id="7172" name="Picture 4" descr="什么是刀片式服务器，刀片式服务器有哪些优点？ - 强川科技">
            <a:extLst>
              <a:ext uri="{FF2B5EF4-FFF2-40B4-BE49-F238E27FC236}">
                <a16:creationId xmlns:a16="http://schemas.microsoft.com/office/drawing/2014/main" id="{384A9AE2-345E-74CF-C896-0295E1686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888" y="2953784"/>
            <a:ext cx="5388663" cy="34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服务器资讯-云服务相关知识-浪潮">
            <a:extLst>
              <a:ext uri="{FF2B5EF4-FFF2-40B4-BE49-F238E27FC236}">
                <a16:creationId xmlns:a16="http://schemas.microsoft.com/office/drawing/2014/main" id="{9B3CEF2E-0683-13DC-117B-66916AFD3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11545" y="4188967"/>
            <a:ext cx="4253501" cy="23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浪潮2U单路机架式服务器NF3280A6 （AMD EPYC™ 7443P，24核丨128GB RDIMM  内存丨2块*512GB固态+8块*2.4TB 10K SAS硬盘丨3年保修） - 成都浪潮服务器总代理-">
            <a:extLst>
              <a:ext uri="{FF2B5EF4-FFF2-40B4-BE49-F238E27FC236}">
                <a16:creationId xmlns:a16="http://schemas.microsoft.com/office/drawing/2014/main" id="{86163015-A925-02F5-9B01-8FCC8019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3068" y="3232048"/>
            <a:ext cx="4180674" cy="14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640C1E-5D16-D483-46D0-A848440B70D9}"/>
              </a:ext>
            </a:extLst>
          </p:cNvPr>
          <p:cNvSpPr txBox="1"/>
          <p:nvPr/>
        </p:nvSpPr>
        <p:spPr>
          <a:xfrm>
            <a:off x="6857178" y="2574001"/>
            <a:ext cx="3878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机架式服务器</a:t>
            </a:r>
          </a:p>
        </p:txBody>
      </p:sp>
    </p:spTree>
    <p:extLst>
      <p:ext uri="{BB962C8B-B14F-4D97-AF65-F5344CB8AC3E}">
        <p14:creationId xmlns:p14="http://schemas.microsoft.com/office/powerpoint/2010/main" val="15959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C81B4B-7974-AB02-3104-0A0E2EC9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：绿色化阶段（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B597D9C-918B-E3F2-792C-9CA766EFF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111250"/>
            <a:ext cx="10963275" cy="5243513"/>
          </a:xfrm>
        </p:spPr>
        <p:txBody>
          <a:bodyPr/>
          <a:lstStyle/>
          <a:p>
            <a:r>
              <a:rPr lang="zh-CN" altLang="en-US" b="1" dirty="0"/>
              <a:t>散热技术突破​​，传统风冷机架 </a:t>
            </a:r>
            <a:r>
              <a:rPr lang="en-US" altLang="zh-CN" b="1" dirty="0"/>
              <a:t>to</a:t>
            </a:r>
            <a:r>
              <a:rPr lang="zh-CN" altLang="en-US" b="1" dirty="0"/>
              <a:t> 高密度液冷机架演进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​​冷板液冷​​：直接冷却</a:t>
            </a:r>
            <a:r>
              <a:rPr lang="en" altLang="zh-CN" dirty="0"/>
              <a:t>CPU/GPU</a:t>
            </a:r>
            <a:r>
              <a:rPr lang="zh-CN" altLang="en" dirty="0"/>
              <a:t>（</a:t>
            </a:r>
            <a:r>
              <a:rPr lang="en" altLang="zh-CN" dirty="0"/>
              <a:t>e.g. </a:t>
            </a:r>
            <a:r>
              <a:rPr lang="zh-CN" altLang="en-US" dirty="0"/>
              <a:t>曙光浸没式液冷，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≈ </a:t>
            </a:r>
            <a:r>
              <a:rPr lang="en-US" altLang="zh-CN" dirty="0"/>
              <a:t>1.04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​​浸没式液冷​​：整机浸入非导电冷却液（</a:t>
            </a:r>
            <a:r>
              <a:rPr lang="en" altLang="zh-CN" dirty="0"/>
              <a:t>e.g. </a:t>
            </a:r>
            <a:r>
              <a:rPr lang="zh-CN" altLang="en-US" dirty="0"/>
              <a:t>阿里云“麒麟”数据中心 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≈</a:t>
            </a:r>
            <a:r>
              <a:rPr lang="zh-CN" altLang="en-US" dirty="0"/>
              <a:t> </a:t>
            </a:r>
            <a:r>
              <a:rPr lang="en" altLang="zh-CN" dirty="0"/>
              <a:t>1.09</a:t>
            </a:r>
            <a:r>
              <a:rPr lang="zh-CN" altLang="en" dirty="0"/>
              <a:t>）</a:t>
            </a:r>
            <a:endParaRPr lang="en-US" altLang="zh-CN" dirty="0"/>
          </a:p>
          <a:p>
            <a:r>
              <a:rPr lang="zh-CN" altLang="en-US" b="1" dirty="0"/>
              <a:t>模块化设计 ：</a:t>
            </a:r>
            <a:r>
              <a:rPr lang="zh-CN" altLang="en-US" dirty="0"/>
              <a:t>超算模块化机柜（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Frontier</a:t>
            </a:r>
            <a:r>
              <a:rPr lang="zh-CN" altLang="en" dirty="0"/>
              <a:t>）</a:t>
            </a:r>
            <a:r>
              <a:rPr lang="zh-CN" altLang="en-US" dirty="0"/>
              <a:t>实现计算、存储、网络的灵活扩展。</a:t>
            </a:r>
            <a:endParaRPr lang="en-US" altLang="zh-CN" dirty="0"/>
          </a:p>
        </p:txBody>
      </p:sp>
      <p:pic>
        <p:nvPicPr>
          <p:cNvPr id="8196" name="Picture 4" descr="Liquid-cooled DCs for increasing rack power densities - Asetek">
            <a:extLst>
              <a:ext uri="{FF2B5EF4-FFF2-40B4-BE49-F238E27FC236}">
                <a16:creationId xmlns:a16="http://schemas.microsoft.com/office/drawing/2014/main" id="{86DCA555-F7B5-A3FA-D01C-19ED6C14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3768" y="3887599"/>
            <a:ext cx="3703031" cy="246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ower power usage effectiveness (PUE) with direct liquid cooling in HPE  Apollo systems">
            <a:extLst>
              <a:ext uri="{FF2B5EF4-FFF2-40B4-BE49-F238E27FC236}">
                <a16:creationId xmlns:a16="http://schemas.microsoft.com/office/drawing/2014/main" id="{2DECC37A-CC85-34CB-0D36-7472CC70E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720" y="3935603"/>
            <a:ext cx="3703030" cy="25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oolant Distribution Unit | nVent">
            <a:extLst>
              <a:ext uri="{FF2B5EF4-FFF2-40B4-BE49-F238E27FC236}">
                <a16:creationId xmlns:a16="http://schemas.microsoft.com/office/drawing/2014/main" id="{80C5E4D7-0E9B-D880-BD04-29DF9E92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4401" y="3700358"/>
            <a:ext cx="3174716" cy="29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3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FE6D75-FDD2-2BE6-373E-EFC2EA3B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7F317C-A867-144D-7740-CBA51F74D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​​液冷普及​​：欧盟要求 </a:t>
            </a:r>
            <a:r>
              <a:rPr lang="en-US" altLang="zh-CN" dirty="0"/>
              <a:t>2025</a:t>
            </a:r>
            <a:r>
              <a:rPr lang="zh-CN" altLang="en-US" dirty="0"/>
              <a:t> 年后数据中心 </a:t>
            </a:r>
            <a:r>
              <a:rPr lang="en" altLang="zh-CN" dirty="0"/>
              <a:t>PUE</a:t>
            </a:r>
            <a:r>
              <a:rPr lang="zh-CN" altLang="en-US" dirty="0"/>
              <a:t> </a:t>
            </a:r>
            <a:r>
              <a:rPr lang="en" altLang="zh-CN" dirty="0"/>
              <a:t>≤</a:t>
            </a:r>
            <a:r>
              <a:rPr lang="zh-CN" altLang="en-US" dirty="0"/>
              <a:t> </a:t>
            </a:r>
            <a:r>
              <a:rPr lang="en" altLang="zh-CN" dirty="0"/>
              <a:t>1.3</a:t>
            </a:r>
            <a:r>
              <a:rPr lang="zh-CN" altLang="en" dirty="0"/>
              <a:t>，</a:t>
            </a:r>
            <a:r>
              <a:rPr lang="zh-CN" altLang="en-US" dirty="0"/>
              <a:t>液冷从实验走向标准方案。</a:t>
            </a:r>
          </a:p>
          <a:p>
            <a:r>
              <a:rPr lang="zh-CN" altLang="en-US" dirty="0"/>
              <a:t>​​整机柜设计​​：曙光硅立方实现机柜级液冷，昇腾推出</a:t>
            </a:r>
            <a:r>
              <a:rPr lang="en-US" altLang="zh-CN" dirty="0"/>
              <a:t> Cloud Matrix </a:t>
            </a:r>
            <a:r>
              <a:rPr lang="zh-CN" altLang="en-US" dirty="0"/>
              <a:t>超节点。</a:t>
            </a:r>
          </a:p>
        </p:txBody>
      </p:sp>
      <p:pic>
        <p:nvPicPr>
          <p:cNvPr id="9218" name="Picture 2" descr="SemiAnalysis of Huawei CloudMatrix and the 910C | FiberMall">
            <a:extLst>
              <a:ext uri="{FF2B5EF4-FFF2-40B4-BE49-F238E27FC236}">
                <a16:creationId xmlns:a16="http://schemas.microsoft.com/office/drawing/2014/main" id="{2CC2930F-942E-5267-789B-3E7C7D27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2614" y="2506333"/>
            <a:ext cx="9051533" cy="38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2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771DA-3682-CFB6-E8EB-15796453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硬件发展驱动力​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6186DECE-B6FD-AFE1-142C-BC486BF19C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165500"/>
              </p:ext>
            </p:extLst>
          </p:nvPr>
        </p:nvGraphicFramePr>
        <p:xfrm>
          <a:off x="623887" y="1448656"/>
          <a:ext cx="10698234" cy="47363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3282">
                  <a:extLst>
                    <a:ext uri="{9D8B030D-6E8A-4147-A177-3AD203B41FA5}">
                      <a16:colId xmlns:a16="http://schemas.microsoft.com/office/drawing/2014/main" val="3229098846"/>
                    </a:ext>
                  </a:extLst>
                </a:gridCol>
                <a:gridCol w="4402476">
                  <a:extLst>
                    <a:ext uri="{9D8B030D-6E8A-4147-A177-3AD203B41FA5}">
                      <a16:colId xmlns:a16="http://schemas.microsoft.com/office/drawing/2014/main" val="4107763755"/>
                    </a:ext>
                  </a:extLst>
                </a:gridCol>
                <a:gridCol w="4402476">
                  <a:extLst>
                    <a:ext uri="{9D8B030D-6E8A-4147-A177-3AD203B41FA5}">
                      <a16:colId xmlns:a16="http://schemas.microsoft.com/office/drawing/2014/main" val="3310653247"/>
                    </a:ext>
                  </a:extLst>
                </a:gridCol>
              </a:tblGrid>
              <a:tr h="7137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领域​​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​​核心驱动力​​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​​代表技术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案例​​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6379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​处理器​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提升能效比、支持混合精度计算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ARM/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AMD/NVIDIA GPU, Chiplet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封装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685722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​网络​</a:t>
                      </a:r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破解通信瓶颈，降低延迟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InfiniBand NDR, RoCE v2 + DPU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063256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​服务器</a:t>
                      </a:r>
                      <a:endParaRPr lang="zh-CN" altLang="en-US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突破功耗墙，降低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PUE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曙光浸没液冷（</a:t>
                      </a:r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PUE&lt;1.1）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459651"/>
                  </a:ext>
                </a:extLst>
              </a:tr>
              <a:tr h="10056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6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​存储器​</a:t>
                      </a:r>
                      <a:r>
                        <a:rPr lang="zh-CN" altLang="en-US" sz="16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打破“内存墙”与“存储墙”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HBM3</a:t>
                      </a:r>
                      <a:endParaRPr lang="zh-CN" altLang="en-US" sz="1600" b="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67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65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硬件</a:t>
            </a:r>
            <a:endParaRPr lang="en-US" altLang="zh-CN" dirty="0"/>
          </a:p>
          <a:p>
            <a:r>
              <a:rPr lang="en-US" altLang="zh-CN" sz="9600" b="1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3B3A59-B00B-D468-2A7E-87C40915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 </a:t>
            </a:r>
            <a:r>
              <a:rPr lang="en-US" altLang="zh-CN" sz="3200" b="1" dirty="0"/>
              <a:t>Hardware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C748C-AE01-F84B-BD09-7A321197A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HPC</a:t>
            </a:r>
            <a:r>
              <a:rPr lang="zh-CN" altLang="en-US" dirty="0"/>
              <a:t> 硬件发展历程和未来趋势从</a:t>
            </a:r>
            <a:r>
              <a:rPr lang="zh-CN" altLang="en-US" b="1" dirty="0">
                <a:solidFill>
                  <a:srgbClr val="66BA36"/>
                </a:solidFill>
              </a:rPr>
              <a:t>高性能网络、处理器、服务器、存储器</a:t>
            </a:r>
            <a:r>
              <a:rPr lang="zh-CN" altLang="en-US" dirty="0"/>
              <a:t>四个核心维度展开分析。</a:t>
            </a:r>
            <a:endParaRPr lang="en-US" altLang="zh-CN" dirty="0"/>
          </a:p>
          <a:p>
            <a:r>
              <a:rPr lang="zh-CN" altLang="en-US" dirty="0"/>
              <a:t>其演进逻辑始终围绕性能突破、能效优化与场景适配展开：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高性能处理器：</a:t>
            </a:r>
            <a:r>
              <a:rPr lang="zh-CN" altLang="en-US" dirty="0"/>
              <a:t>从通用多核到异构计算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高性能网络：</a:t>
            </a:r>
            <a:r>
              <a:rPr lang="zh-CN" altLang="en-US" dirty="0"/>
              <a:t>从低延迟到高带宽互联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高性能存储器：</a:t>
            </a:r>
            <a:r>
              <a:rPr lang="zh-CN" altLang="en-US" dirty="0"/>
              <a:t>从容量扩展到存算协同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高性能服务器：</a:t>
            </a:r>
            <a:r>
              <a:rPr lang="zh-CN" altLang="en-US" dirty="0"/>
              <a:t>从单机性能到绿色化集群</a:t>
            </a:r>
          </a:p>
        </p:txBody>
      </p:sp>
    </p:spTree>
    <p:extLst>
      <p:ext uri="{BB962C8B-B14F-4D97-AF65-F5344CB8AC3E}">
        <p14:creationId xmlns:p14="http://schemas.microsoft.com/office/powerpoint/2010/main" val="286674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处理器</a:t>
            </a:r>
          </a:p>
        </p:txBody>
      </p:sp>
    </p:spTree>
    <p:extLst>
      <p:ext uri="{BB962C8B-B14F-4D97-AF65-F5344CB8AC3E}">
        <p14:creationId xmlns:p14="http://schemas.microsoft.com/office/powerpoint/2010/main" val="144938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" altLang="zh-CN" dirty="0"/>
              <a:t>CPU</a:t>
            </a:r>
            <a:r>
              <a:rPr lang="zh-CN" altLang="en-US" dirty="0"/>
              <a:t>主导时代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140A9EC-0F59-4A05-18FA-0421F85CE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早期 </a:t>
            </a:r>
            <a:r>
              <a:rPr lang="en" altLang="zh-CN" dirty="0"/>
              <a:t>HPC</a:t>
            </a:r>
            <a:r>
              <a:rPr lang="zh-CN" altLang="en-US" dirty="0"/>
              <a:t> 依赖于大规模并行 </a:t>
            </a:r>
            <a:r>
              <a:rPr lang="en" altLang="zh-CN" dirty="0"/>
              <a:t>CPU</a:t>
            </a:r>
            <a:r>
              <a:rPr lang="zh-CN" altLang="en-US" dirty="0"/>
              <a:t> 集群（</a:t>
            </a:r>
            <a:r>
              <a:rPr lang="en" altLang="zh-CN" dirty="0"/>
              <a:t>e.g. Intel Xeon, AMD Opteron</a:t>
            </a:r>
            <a:r>
              <a:rPr lang="zh-CN" altLang="en-US" dirty="0"/>
              <a:t> 系列）。</a:t>
            </a:r>
            <a:endParaRPr lang="en-US" altLang="zh-CN" dirty="0"/>
          </a:p>
          <a:p>
            <a:r>
              <a:rPr lang="zh-CN" altLang="en-US" dirty="0"/>
              <a:t>通过提升主频、增加核心数量（多核</a:t>
            </a:r>
            <a:r>
              <a:rPr lang="en-US" altLang="zh-CN" dirty="0"/>
              <a:t>/</a:t>
            </a:r>
            <a:r>
              <a:rPr lang="zh-CN" altLang="en-US" dirty="0"/>
              <a:t>众核）和优化指令集实现性能增长。</a:t>
            </a:r>
            <a:br>
              <a:rPr lang="zh-CN" altLang="en-US" dirty="0"/>
            </a:br>
            <a:br>
              <a:rPr lang="en" altLang="zh-CN" dirty="0"/>
            </a:br>
            <a:endParaRPr lang="zh-CN" altLang="en-US" dirty="0"/>
          </a:p>
        </p:txBody>
      </p:sp>
      <p:pic>
        <p:nvPicPr>
          <p:cNvPr id="1026" name="Picture 2" descr="第5世代 インテル® Xeon® スケーラブル・プロセッサー | HPCシステムズはすべての研究開発者に計算力を提供します。">
            <a:extLst>
              <a:ext uri="{FF2B5EF4-FFF2-40B4-BE49-F238E27FC236}">
                <a16:creationId xmlns:a16="http://schemas.microsoft.com/office/drawing/2014/main" id="{A4BEB2C3-8E2F-B4EF-A8D1-5CF5C4724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195" y="2693954"/>
            <a:ext cx="4189830" cy="27350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AMD Announces Opteron 4300 and 3300 Series Processors">
            <a:extLst>
              <a:ext uri="{FF2B5EF4-FFF2-40B4-BE49-F238E27FC236}">
                <a16:creationId xmlns:a16="http://schemas.microsoft.com/office/drawing/2014/main" id="{CB169D5C-16D5-FB28-9313-6E2F29EF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2444" y="2654979"/>
            <a:ext cx="4427580" cy="2774021"/>
          </a:xfrm>
          <a:prstGeom prst="roundRect">
            <a:avLst>
              <a:gd name="adj" fmla="val 8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2CCDAC-EC63-3CCC-9D62-8B3700EA79D0}"/>
              </a:ext>
            </a:extLst>
          </p:cNvPr>
          <p:cNvSpPr txBox="1"/>
          <p:nvPr/>
        </p:nvSpPr>
        <p:spPr>
          <a:xfrm>
            <a:off x="7233009" y="5467976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AMD Opteron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53FA23-99AA-E75E-FE67-EFCF0EAE9211}"/>
              </a:ext>
            </a:extLst>
          </p:cNvPr>
          <p:cNvSpPr txBox="1"/>
          <p:nvPr/>
        </p:nvSpPr>
        <p:spPr>
          <a:xfrm>
            <a:off x="1582063" y="5467976"/>
            <a:ext cx="2964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Intel Xeon</a:t>
            </a:r>
            <a:endParaRPr lang="zh-CN" altLang="en-US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89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33068</TotalTime>
  <Words>1674</Words>
  <Application>Microsoft Macintosh PowerPoint</Application>
  <PresentationFormat>自定义</PresentationFormat>
  <Paragraphs>168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Microsoft YaHei</vt:lpstr>
      <vt:lpstr>Microsoft YaHei</vt:lpstr>
      <vt:lpstr>ACGN-MiaoGB-Flash</vt:lpstr>
      <vt:lpstr>inherit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硬件 Hardware</vt:lpstr>
      <vt:lpstr>PowerPoint 演示文稿</vt:lpstr>
      <vt:lpstr>发展历程1：CPU主导时代</vt:lpstr>
      <vt:lpstr>发展历程1：CPU主导时代</vt:lpstr>
      <vt:lpstr>​​处理器发展历程：协处理器兴起​​</vt:lpstr>
      <vt:lpstr>发展历程2：协处理器兴起​​</vt:lpstr>
      <vt:lpstr>发展历程3：国产突破 </vt:lpstr>
      <vt:lpstr>发展历程3：Arm 架构 HPC 突破</vt:lpstr>
      <vt:lpstr>发展历程3：Arm 架构 HPC 突破</vt:lpstr>
      <vt:lpstr>架构优势与改造​​</vt:lpstr>
      <vt:lpstr>处理器发展趋势：异构多样化与国产化​</vt:lpstr>
      <vt:lpstr>处理器发展趋势：异构多样化与国产化​</vt:lpstr>
      <vt:lpstr>PowerPoint 演示文稿</vt:lpstr>
      <vt:lpstr>网络发展历程：早期阶段（1990s-2000s）</vt:lpstr>
      <vt:lpstr>网络发展历程：主流技术成型（2010s至今）</vt:lpstr>
      <vt:lpstr> 高性能网络：低延迟与融合​</vt:lpstr>
      <vt:lpstr>PowerPoint 演示文稿</vt:lpstr>
      <vt:lpstr>发展历程1：硬盘时代</vt:lpstr>
      <vt:lpstr>发展历程2：分布式存储 &amp; 新存储FS</vt:lpstr>
      <vt:lpstr>高性能存储发展历程3： 新存储技术革命</vt:lpstr>
      <vt:lpstr>高性能存储：近计算与层级优化​</vt:lpstr>
      <vt:lpstr>PowerPoint 演示文稿</vt:lpstr>
      <vt:lpstr>发展历程 1：性能导向阶段（2000s）</vt:lpstr>
      <vt:lpstr>发展历程 2：绿色化阶段（2010s ~ 至今）</vt:lpstr>
      <vt:lpstr>未来趋势</vt:lpstr>
      <vt:lpstr>硬件发展驱动力​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11421</cp:revision>
  <cp:lastPrinted>2025-06-05T21:31:52Z</cp:lastPrinted>
  <dcterms:created xsi:type="dcterms:W3CDTF">2020-08-28T08:44:19Z</dcterms:created>
  <dcterms:modified xsi:type="dcterms:W3CDTF">2025-06-07T04:11:27Z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